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46" r:id="rId13"/>
    <p:sldId id="350" r:id="rId14"/>
    <p:sldId id="352" r:id="rId15"/>
    <p:sldId id="353" r:id="rId16"/>
    <p:sldId id="354" r:id="rId17"/>
    <p:sldId id="355" r:id="rId18"/>
    <p:sldId id="356" r:id="rId19"/>
    <p:sldId id="357" r:id="rId20"/>
    <p:sldId id="381" r:id="rId21"/>
    <p:sldId id="299" r:id="rId22"/>
    <p:sldId id="304" r:id="rId23"/>
    <p:sldId id="321" r:id="rId24"/>
    <p:sldId id="297" r:id="rId25"/>
    <p:sldId id="266" r:id="rId26"/>
    <p:sldId id="265" r:id="rId27"/>
    <p:sldId id="358" r:id="rId28"/>
    <p:sldId id="3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6"/>
    <p:restoredTop sz="94607"/>
  </p:normalViewPr>
  <p:slideViewPr>
    <p:cSldViewPr snapToGrid="0">
      <p:cViewPr varScale="1">
        <p:scale>
          <a:sx n="88" d="100"/>
          <a:sy n="88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EDA53-7ED8-8D45-B370-D9A389D26EC0}" type="datetimeFigureOut">
              <a:rPr lang="en-US" smtClean="0"/>
              <a:t>1/23/26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66941-E5E4-B643-84C3-AAA31966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6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5C5B7639-4835-3E48-BDFD-96A52C8B02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2D1CC68A-97E7-8940-9C10-EFA903E4D4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56A1A341-2304-A64A-BFC0-3E38A8039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A384BC-B0A6-AF4B-AC6F-19FAF2532694}" type="slidenum">
              <a:rPr lang="en-US" altLang="en-US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Source:</a:t>
            </a:r>
            <a:r>
              <a:rPr lang="en-US" baseline="0" dirty="0"/>
              <a:t> p.93 of the WWDR2 reading being summarized here</a:t>
            </a:r>
            <a:endParaRPr lang="en-US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81BF5BC-ED82-4677-9E16-EF30F2734B3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62A9A-33BC-41C7-9D3D-49BE8CB2DFD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550-487F-FE5F-F569-055086E75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90477-93B8-D896-6F66-9BB55DB5A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B1FE4-1E4E-6357-C033-F5D95259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33BBF-5D7A-5BE1-75E6-D5AF6CB7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F31BB-82A3-733E-1D20-976743FA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4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E0EC-1B70-53AC-D0D4-DBC38E55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1F8FF-9A5B-8D5E-13C7-D97E95576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005DB-E2C7-A8DF-999D-44DB008D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20863-D77C-8F03-CF66-FE94BB91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380B-D4E1-2380-DAD4-FBA15569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0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C5952-287B-E6AB-EE56-86E625E8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56DC2-FB88-3BF6-3243-96874D7A6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98565-A4DC-4579-E17A-5D47B4FB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56964-307E-F4EF-D889-0C526BBA9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B98B9-CF08-7606-37A0-FD7909AB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1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27F8-651F-215A-26FD-49C9354A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EA1EE-E79D-6701-3971-45AC40A8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87487-C684-6A8F-4044-2F9A9B74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B941D-3DCB-D66F-BE84-B3E4BF1F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DABD3-540B-C196-0971-A5F42A09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8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4688-FB8B-76E4-0D0C-30FE80D9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A67F2-F3D4-1065-E48B-233C96A28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262CA-5331-87CB-22FE-07F11DD0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176D1-646B-F504-D44F-D41EF321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E2E7C-D854-DD60-9BD5-25DE6448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2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FA27-5779-333C-EA51-20E590B4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6CDC-AA55-4A14-0F92-0140A091F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585C-BC93-8140-1A4E-B2A6C425D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3EC11-8DA5-1FFF-1D3F-A42F3A8D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5BFD5-D466-3678-5DED-00E8B798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2B9F9-77D4-3B21-15A6-AAA2149F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5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C3CA-5034-9269-12D2-19619656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9C9EB-93E8-B22C-99B1-C9CACE653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274B7-10C6-6673-E1AA-C1BCC7682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B99CB-68EA-2F35-0503-B13FF1065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3395B-7C9C-1B85-CEDB-599CF925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2B8E3-EB1E-FBEB-3FBF-78CE3568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FE989-00B7-2A96-4D7D-6326D40C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A4476-9ED7-46F3-5BE3-1DDBF4EB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2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42D6-F921-56CD-3CE5-AB83945F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863CF-D81B-8708-5294-CEEE25E0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04962-43AB-1F52-58D3-375182760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C3D8D-9412-2C94-909B-289700B2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5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0F900D-F311-ADE7-4675-297EA735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5EBAF-FD0B-52D1-A501-BEC82FB91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83430-067F-6AB5-5EF4-B89CC202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6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28D3-BCD1-D092-8E07-F51EAF5A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F318E-314F-9965-B2FD-0550B0067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CB702-5C86-2559-C0E6-B7B300543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758FD-843E-6068-272E-F8B621B7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CC5DB-4F62-DE88-E49A-277DD3E8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7A14-A2A1-9668-5D2B-B89AED37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9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84BD-9486-3DD0-FB11-D6A257CC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9B1F5-3E47-8A5D-1559-A6EBF389F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3F64D-FA24-C316-ABCD-BA1051319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42E1C-F44F-5EBA-B06C-2EEDC224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0FA56-1B6A-6DD8-91D8-34428553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7CD55-A4ED-6144-47FE-68F1F027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0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A8A75-53B5-02F8-1DBA-5394E105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1CE80-1285-7CE2-F5FD-95769BA4D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054D8-A944-F7AC-0F7E-6D34C840B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93B2F7-05B6-AE41-9996-38229C6CE3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70675-9C53-2C9F-0AFA-2E74CF31D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2C7F-1517-AB96-1C9A-426D5A34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E4A65-B341-4748-9B52-3DFF53E1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swatuk@mta.c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oecd.org/Index.aspx?DataSetCode=CPA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view of a green field and trees&#10;&#10;AI-generated content may be incorrect.">
            <a:extLst>
              <a:ext uri="{FF2B5EF4-FFF2-40B4-BE49-F238E27FC236}">
                <a16:creationId xmlns:a16="http://schemas.microsoft.com/office/drawing/2014/main" id="{E12477D4-E4B9-16A0-C5FE-DE79343AA6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76" r="-1" b="2400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281BE-0A39-F60D-A53E-78F00839D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Class 8:</a:t>
            </a:r>
            <a:br>
              <a:rPr lang="en-US" sz="6600">
                <a:solidFill>
                  <a:schemeClr val="bg1"/>
                </a:solidFill>
              </a:rPr>
            </a:br>
            <a:r>
              <a:rPr lang="en-US" sz="6600">
                <a:solidFill>
                  <a:schemeClr val="bg1"/>
                </a:solidFill>
              </a:rPr>
              <a:t>Toward an Ecosystem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351EA-14BD-E72D-A8F0-E0C1DD015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Larry Swatuk </a:t>
            </a:r>
          </a:p>
          <a:p>
            <a:r>
              <a:rPr lang="en-US">
                <a:solidFill>
                  <a:schemeClr val="bg1"/>
                </a:solidFill>
                <a:hlinkClick r:id="rId3"/>
              </a:rPr>
              <a:t>lswatuk@mta.ca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2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cartogram">
            <a:extLst>
              <a:ext uri="{FF2B5EF4-FFF2-40B4-BE49-F238E27FC236}">
                <a16:creationId xmlns:a16="http://schemas.microsoft.com/office/drawing/2014/main" id="{7012956D-736E-399C-3EE5-AADCAEE88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4" b="9136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74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CBF79-7312-6E44-4AE3-F13D3847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10" y="2467010"/>
            <a:ext cx="5964245" cy="40258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791399-9946-1A6B-E6AA-A6DF86F5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Footprint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AE027-D873-B223-5E1F-8A84B5084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www.footprintnetwork.org</a:t>
            </a:r>
            <a:r>
              <a:rPr lang="en-US" dirty="0"/>
              <a:t>/</a:t>
            </a:r>
          </a:p>
        </p:txBody>
      </p:sp>
      <p:pic>
        <p:nvPicPr>
          <p:cNvPr id="2050" name="Picture 2" descr="Home - Global Footprint Network">
            <a:extLst>
              <a:ext uri="{FF2B5EF4-FFF2-40B4-BE49-F238E27FC236}">
                <a16:creationId xmlns:a16="http://schemas.microsoft.com/office/drawing/2014/main" id="{7DBAE826-AD87-D319-F308-44DF92DAD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065" y="258763"/>
            <a:ext cx="32512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0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5BFD8-033F-3783-50A4-7108C8BC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Ecosystem Based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56DDC-CFBA-056E-A8B6-3D4A7C801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Holistic management that takes into account the entire ecosystem and emphasizes biodiversity and ecosystem integrity, as opposed to focusing primarily or solely on a resource or resources, such as water or timber, within an ecosystem.</a:t>
            </a:r>
          </a:p>
        </p:txBody>
      </p:sp>
      <p:pic>
        <p:nvPicPr>
          <p:cNvPr id="3074" name="Picture 2" descr="Components of Ecosystem | Biotic &amp; Abiotic Components">
            <a:extLst>
              <a:ext uri="{FF2B5EF4-FFF2-40B4-BE49-F238E27FC236}">
                <a16:creationId xmlns:a16="http://schemas.microsoft.com/office/drawing/2014/main" id="{001DF05A-A9BE-78D1-8041-2C904C0ED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627541"/>
            <a:ext cx="5458968" cy="36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296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DC8DC-3FB3-86B0-8360-8BF23CA24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1127"/>
            <a:ext cx="7772400" cy="63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0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0F880-C4A6-AC55-04DA-A1B96F9A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814"/>
            <a:ext cx="7772400" cy="63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09CC0-A2B3-6323-A838-3DE3B6E2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8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0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0BDE05-91F6-275D-5A94-11B5994D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3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3AB196-E68E-FA76-394E-BF10F02E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2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504EC7-4578-4271-C9DA-375F20D6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7" y="132370"/>
            <a:ext cx="9913256" cy="66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6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1BC59-20BF-345F-B6F0-BA7D1F968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266700"/>
            <a:ext cx="6146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7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513D9-1F85-F9B1-274B-08F75916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945" y="0"/>
            <a:ext cx="5424055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5E68F54-F428-50A4-69E5-458BE657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8BCA13-C2C8-9119-35A6-04338429F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1977" cy="4351338"/>
          </a:xfrm>
        </p:spPr>
        <p:txBody>
          <a:bodyPr/>
          <a:lstStyle/>
          <a:p>
            <a:r>
              <a:rPr lang="en-US" dirty="0"/>
              <a:t>A community of organisms occupying a given region within a </a:t>
            </a:r>
            <a:r>
              <a:rPr lang="en-US" dirty="0">
                <a:solidFill>
                  <a:srgbClr val="FF0000"/>
                </a:solidFill>
              </a:rPr>
              <a:t>biome</a:t>
            </a:r>
            <a:r>
              <a:rPr lang="en-US" dirty="0"/>
              <a:t>, including the physical and chemical environment of that community and all the interactions among and between organisms and their environment</a:t>
            </a:r>
          </a:p>
        </p:txBody>
      </p:sp>
    </p:spTree>
    <p:extLst>
      <p:ext uri="{BB962C8B-B14F-4D97-AF65-F5344CB8AC3E}">
        <p14:creationId xmlns:p14="http://schemas.microsoft.com/office/powerpoint/2010/main" val="3434611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ACDD5CE-C580-B844-9BAE-77EFB3C5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6" y="1247776"/>
            <a:ext cx="912177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BE33D2-19EB-EE48-893A-460F74A0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400"/>
            <a:ext cx="8305800" cy="914400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Climate Change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0DA74-27EB-5242-BE43-20FAD482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49113" y="-2284771"/>
            <a:ext cx="5882148" cy="10692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9720E-388E-DD47-9F17-03E3C9372F9B}"/>
              </a:ext>
            </a:extLst>
          </p:cNvPr>
          <p:cNvSpPr txBox="1"/>
          <p:nvPr/>
        </p:nvSpPr>
        <p:spPr>
          <a:xfrm>
            <a:off x="1386348" y="6135329"/>
            <a:ext cx="510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https://stats.oecd.org/Index.aspx?DataSetCode=CPA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0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26A13-6A25-B44E-A10B-D1E6E0EC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36" y="30122"/>
            <a:ext cx="9744903" cy="665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9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53D2B-3F60-AC44-9A0C-B9EA3AC3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98785"/>
            <a:ext cx="6357937" cy="66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6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4D84-E95D-A989-3510-37624AD8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 algn="ctr"/>
            <a:r>
              <a:rPr lang="en-US" sz="5200" dirty="0"/>
              <a:t>A tale of two cities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21B8821-3A0D-F6AF-C828-7AE649EB6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8230" y="1845426"/>
            <a:ext cx="6312487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41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18438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1" name="Rectangle 18440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3" name="Rectangle 18442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http://www.housing.go.ke/wp-content/uploads/2011/07/kibera_slums.jpg">
            <a:extLst>
              <a:ext uri="{FF2B5EF4-FFF2-40B4-BE49-F238E27FC236}">
                <a16:creationId xmlns:a16="http://schemas.microsoft.com/office/drawing/2014/main" id="{08B36C04-A7D9-9B88-F0E7-B255E3A4F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0682" r="11971" b="1"/>
          <a:stretch/>
        </p:blipFill>
        <p:spPr bwMode="auto">
          <a:xfrm>
            <a:off x="1120477" y="1597044"/>
            <a:ext cx="4814653" cy="3610311"/>
          </a:xfrm>
          <a:prstGeom prst="rect">
            <a:avLst/>
          </a:prstGeom>
          <a:noFill/>
        </p:spPr>
      </p:pic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256863" y="2053382"/>
            <a:ext cx="4814655" cy="27450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9"/>
    </mc:Choice>
    <mc:Fallback xmlns="">
      <p:transition spd="slow" advTm="1191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2CA40-7763-4249-E6D3-3EC51F00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8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2"/>
    </mc:Choice>
    <mc:Fallback xmlns="">
      <p:transition spd="slow" advTm="1259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10189-1832-E4C3-F75A-F2CBDD70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36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5DE93-45BD-425A-EDCE-0D733FF1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Adopting an Ecosystem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1DBA7-8D3B-34B9-87BB-97DCD478F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400"/>
              <a:t>An ecosystem approach broadly evaluates how people’s use of an ecosystem affects its functioning and productivity.</a:t>
            </a:r>
          </a:p>
          <a:p>
            <a:pPr marL="0" indent="0">
              <a:buNone/>
            </a:pPr>
            <a:r>
              <a:rPr lang="en-US" sz="1400"/>
              <a:t> </a:t>
            </a:r>
          </a:p>
          <a:p>
            <a:pPr lvl="1"/>
            <a:r>
              <a:rPr lang="en-US" sz="1400"/>
              <a:t>An ecosystem approach is an integrated approach</a:t>
            </a:r>
          </a:p>
          <a:p>
            <a:pPr lvl="1"/>
            <a:r>
              <a:rPr lang="en-US" sz="1400"/>
              <a:t>An ecosystem approach reorients the boundaries that traditional have defined our management of ecosystems</a:t>
            </a:r>
          </a:p>
          <a:p>
            <a:pPr lvl="1"/>
            <a:r>
              <a:rPr lang="en-US" sz="1400"/>
              <a:t>An ecosystem approach takes the long view</a:t>
            </a:r>
          </a:p>
          <a:p>
            <a:pPr lvl="1"/>
            <a:r>
              <a:rPr lang="en-US" sz="1400"/>
              <a:t>An ecosystem approach includes people</a:t>
            </a:r>
          </a:p>
          <a:p>
            <a:pPr lvl="1"/>
            <a:r>
              <a:rPr lang="en-US" sz="1400"/>
              <a:t>An ecosystem approach maintains the productive potential of ecosystems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728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F8AD4-AA55-6D56-38A5-7FBB2DAD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38100"/>
            <a:ext cx="69469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9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F4D69-CE32-857C-9C6A-39109FD4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41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A3D2F-2C39-599A-14D8-D386130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7957-0AB6-2712-4CBE-9A3C95FDB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47288"/>
            <a:ext cx="10515600" cy="339951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Ecosystems sustain us. They are Earth’s primary producers, solar-powered factories that yield the most basic necessities – food, fiber, water. </a:t>
            </a:r>
          </a:p>
          <a:p>
            <a:r>
              <a:rPr lang="en-US" dirty="0">
                <a:solidFill>
                  <a:schemeClr val="bg1"/>
                </a:solidFill>
              </a:rPr>
              <a:t>Ecosystems also provide essential services – air and water purification, climate control, nutrient cycling, and soil production – services we can’t replace at any reasonable price.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-- World Resources 2000-01, p.8</a:t>
            </a:r>
          </a:p>
        </p:txBody>
      </p:sp>
    </p:spTree>
    <p:extLst>
      <p:ext uri="{BB962C8B-B14F-4D97-AF65-F5344CB8AC3E}">
        <p14:creationId xmlns:p14="http://schemas.microsoft.com/office/powerpoint/2010/main" val="353902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E16D5-F4DB-4C47-C16D-61E00F78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47" y="457200"/>
            <a:ext cx="774410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4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0C299D-AD10-8B8F-4C1D-317DC1A61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7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9F8FE-8248-5C69-0F74-876E5A86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Ecosystem Degradation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4606-A59C-F753-8AAE-8D9D321B8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200"/>
              <a:t>75% of major marine fish stocks either depleted from overfishing or are being fished to their biological limit.</a:t>
            </a:r>
          </a:p>
          <a:p>
            <a:r>
              <a:rPr lang="en-US" sz="1200"/>
              <a:t>Logging and conversion have shrunk the world’s forest cover by as much as half, and roads, farms and residences are rapidly fragmenting what remains into smaller forest islands.</a:t>
            </a:r>
          </a:p>
          <a:p>
            <a:r>
              <a:rPr lang="en-US" sz="1200"/>
              <a:t>58% of coral reefs are potentially threatened by destructive fishing practices, tourist pressures and pollution</a:t>
            </a:r>
          </a:p>
          <a:p>
            <a:r>
              <a:rPr lang="en-US" sz="1200"/>
              <a:t>65% of the roughly 1.5 billion ha of cropland worldwide have experienced some degree of soil degradation. </a:t>
            </a:r>
          </a:p>
          <a:p>
            <a:r>
              <a:rPr lang="en-US" sz="1200"/>
              <a:t>Overpumping of groundwater by the world’s farmers exceeds natural recharge rates by at least 160 billion m3/year</a:t>
            </a:r>
          </a:p>
        </p:txBody>
      </p:sp>
      <p:pic>
        <p:nvPicPr>
          <p:cNvPr id="1026" name="Picture 2" descr="Amazon-fire-climate-change">
            <a:extLst>
              <a:ext uri="{FF2B5EF4-FFF2-40B4-BE49-F238E27FC236}">
                <a16:creationId xmlns:a16="http://schemas.microsoft.com/office/drawing/2014/main" id="{96941150-D49D-12D0-F10B-ADB18D968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r="24793" b="-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69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A7DD7-ACFD-7DE6-2DCD-D5CF83F3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Principle pressures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DA84-C134-823D-73EB-0A1DBD911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Overuse</a:t>
            </a:r>
          </a:p>
          <a:p>
            <a:r>
              <a:rPr lang="en-US" sz="2200"/>
              <a:t>Conversion</a:t>
            </a:r>
          </a:p>
          <a:p>
            <a:r>
              <a:rPr lang="en-US" sz="2200"/>
              <a:t>Invasive species</a:t>
            </a:r>
          </a:p>
          <a:p>
            <a:r>
              <a:rPr lang="en-US" sz="2200"/>
              <a:t>Pollution</a:t>
            </a:r>
          </a:p>
          <a:p>
            <a:r>
              <a:rPr lang="en-US" sz="2200"/>
              <a:t>Climate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97001-0900-AE28-9CA0-02C7C50B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47737"/>
            <a:ext cx="6903720" cy="37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2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3A023-1657-AD50-4A44-5F65AFB4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751" y="457200"/>
            <a:ext cx="736049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D80DA-16F4-265C-803C-9E9A95D5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4183"/>
            <a:ext cx="11277600" cy="54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4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382</Words>
  <Application>Microsoft Macintosh PowerPoint</Application>
  <PresentationFormat>Widescreen</PresentationFormat>
  <Paragraphs>40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Office Theme</vt:lpstr>
      <vt:lpstr>Class 8: Toward an Ecosystem Approach</vt:lpstr>
      <vt:lpstr>Ecosystem</vt:lpstr>
      <vt:lpstr>Ecosystems</vt:lpstr>
      <vt:lpstr>PowerPoint Presentation</vt:lpstr>
      <vt:lpstr>PowerPoint Presentation</vt:lpstr>
      <vt:lpstr>Ecosystem Degradation</vt:lpstr>
      <vt:lpstr>Principle pressures</vt:lpstr>
      <vt:lpstr>PowerPoint Presentation</vt:lpstr>
      <vt:lpstr>PowerPoint Presentation</vt:lpstr>
      <vt:lpstr>PowerPoint Presentation</vt:lpstr>
      <vt:lpstr>Global Footprint</vt:lpstr>
      <vt:lpstr>Ecosystem Based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Climate Change</vt:lpstr>
      <vt:lpstr>PowerPoint Presentation</vt:lpstr>
      <vt:lpstr>PowerPoint Presentation</vt:lpstr>
      <vt:lpstr>PowerPoint Presentation</vt:lpstr>
      <vt:lpstr>A tale of two cities</vt:lpstr>
      <vt:lpstr>PowerPoint Presentation</vt:lpstr>
      <vt:lpstr>PowerPoint Presentation</vt:lpstr>
      <vt:lpstr>Adopting an Ecosystem Approach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Larry Swatuk</dc:creator>
  <cp:lastModifiedBy>Larry Swatuk</cp:lastModifiedBy>
  <cp:revision>2</cp:revision>
  <dcterms:created xsi:type="dcterms:W3CDTF">2026-01-23T11:39:22Z</dcterms:created>
  <dcterms:modified xsi:type="dcterms:W3CDTF">2026-01-23T13:23:50Z</dcterms:modified>
</cp:coreProperties>
</file>